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62B09-3581-460B-86AD-F0C26BE1B747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68342-8074-457A-B116-D9C4AECC8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7C93C-DE72-484B-9F4C-C8731599D621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A7B0-02EE-4D81-B4C9-BC03C662C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73028-0DCA-4E85-BDDC-A9B653C9F724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D2057-A89F-4051-8CA9-C0AF039C7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A3BAE-F032-4A46-8136-559815609AD4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5285-AC8F-4B41-AA02-E659AAFA7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C696-833F-4102-AD95-A81881149DA8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DD3D-315E-41E6-AA4B-FEC448BF3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EA06-CE77-43B3-A2E9-34E871D7A273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FC61E-78A0-49AC-9D4E-67AECA731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19DCF-7841-46F4-A988-C215D5D43357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54521-00D9-49A3-ABD8-D1F4D7F76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E4AE-379E-4160-A507-A961F39590CD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E2A77-FE4F-472D-93E9-F148FFF14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B6E27-82E7-437A-A091-02C872ED22D4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5E46A-8EC3-440F-8DC3-31BB6DCD0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D9BA-7671-49BE-9FC1-2C5192E2194F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50F4E-4614-49E7-938E-EC3181C9B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1318B-A4FA-4999-939F-71E36B08D8F4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1D77-79C9-4B31-AA0E-13927DD3F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0ADE80-2861-433E-9276-68A0729D42E5}" type="datetimeFigureOut">
              <a:rPr lang="ru-RU"/>
              <a:pPr>
                <a:defRPr/>
              </a:pPr>
              <a:t>14.11.2010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BFA34C-025B-44CA-A53D-0A559D4D2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1B587C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4E8542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v.a.mocart_-_dni_gneva_rekviem.mp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313" y="3213100"/>
            <a:ext cx="7046912" cy="3363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А.С.Пушкин</a:t>
            </a:r>
            <a:endParaRPr lang="ru-RU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0070C0"/>
                </a:solidFill>
              </a:rPr>
              <a:t>Любовь и дружество до вас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0070C0"/>
                </a:solidFill>
              </a:rPr>
              <a:t>Дойдут сквозь мрачные затворы,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0070C0"/>
                </a:solidFill>
              </a:rPr>
              <a:t>Как в ваши каторжные норы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0070C0"/>
                </a:solidFill>
              </a:rPr>
              <a:t>Доходит мой свободный глас.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70C0"/>
                </a:solidFill>
              </a:rPr>
              <a:t> «Во глубине сибирских руд…»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«Реквием» – это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Воплощение народной беды, горя, трагедии.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Заголовок 3"/>
          <p:cNvGrpSpPr>
            <a:grpSpLocks noGrp="1"/>
          </p:cNvGrpSpPr>
          <p:nvPr/>
        </p:nvGrpSpPr>
        <p:grpSpPr bwMode="auto">
          <a:xfrm>
            <a:off x="371475" y="188913"/>
            <a:ext cx="8401050" cy="1311275"/>
            <a:chOff x="234" y="119"/>
            <a:chExt cx="5292" cy="826"/>
          </a:xfrm>
        </p:grpSpPr>
        <p:pic>
          <p:nvPicPr>
            <p:cNvPr id="24577" name="Заголовок 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119"/>
              <a:ext cx="5292" cy="826"/>
            </a:xfrm>
            <a:prstGeom prst="rect">
              <a:avLst/>
            </a:prstGeom>
            <a:noFill/>
          </p:spPr>
        </p:pic>
        <p:sp>
          <p:nvSpPr>
            <p:cNvPr id="24578" name="Text Box 2"/>
            <p:cNvSpPr txBox="1">
              <a:spLocks noChangeArrowheads="1"/>
            </p:cNvSpPr>
            <p:nvPr/>
          </p:nvSpPr>
          <p:spPr bwMode="auto">
            <a:xfrm>
              <a:off x="288" y="172"/>
              <a:ext cx="5184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 anchor="ctr"/>
            <a:lstStyle/>
            <a:p>
              <a:pPr algn="ctr"/>
              <a:r>
                <a:rPr lang="ru-RU" sz="4600" u="sng">
                  <a:solidFill>
                    <a:srgbClr val="771F28"/>
                  </a:solidFill>
                </a:rPr>
                <a:t>Карточка </a:t>
              </a:r>
            </a:p>
          </p:txBody>
        </p:sp>
      </p:grp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Выпишите эпитеты: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скрежет.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шаги,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столица,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лет (каких?)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Отметьте сравнения: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там встречались,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словно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Родина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Ваше представление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 Ахматовой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Это было, когда улыбался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Только мёртвый, спокойствию рад.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ненужным привеском качался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Возле тюрем своих Ленинград.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когда, обезумев от муки,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Шли уже осуждённых полки,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короткую  песню разлуки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Паровозные пели гудки,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Звёзды смерти стояли над нами,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безвинная корчилась Русь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Под кровавыми сапогами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под шинами чёрных «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</a:rPr>
              <a:t>марусь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».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Заголовок 9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11363" y="3816350"/>
            <a:ext cx="6919912" cy="2024063"/>
          </a:xfrm>
        </p:spPr>
      </p:pic>
      <p:grpSp>
        <p:nvGrpSpPr>
          <p:cNvPr id="11" name="Текст 10"/>
          <p:cNvGrpSpPr>
            <a:grpSpLocks noGrp="1"/>
          </p:cNvGrpSpPr>
          <p:nvPr/>
        </p:nvGrpSpPr>
        <p:grpSpPr bwMode="auto">
          <a:xfrm>
            <a:off x="414338" y="1200150"/>
            <a:ext cx="6804025" cy="1598613"/>
            <a:chOff x="261" y="756"/>
            <a:chExt cx="4286" cy="1007"/>
          </a:xfrm>
        </p:grpSpPr>
        <p:pic>
          <p:nvPicPr>
            <p:cNvPr id="26626" name="Текст 10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1" y="756"/>
              <a:ext cx="4286" cy="1007"/>
            </a:xfrm>
            <a:prstGeom prst="rect">
              <a:avLst/>
            </a:prstGeom>
            <a:noFill/>
          </p:spPr>
        </p:pic>
        <p:sp>
          <p:nvSpPr>
            <p:cNvPr id="26627" name="Text Box 3"/>
            <p:cNvSpPr txBox="1">
              <a:spLocks noChangeArrowheads="1"/>
            </p:cNvSpPr>
            <p:nvPr/>
          </p:nvSpPr>
          <p:spPr bwMode="auto">
            <a:xfrm>
              <a:off x="315" y="810"/>
              <a:ext cx="4176" cy="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0" rIns="45720" bIns="0" anchor="b"/>
            <a:lstStyle/>
            <a:p>
              <a: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800" b="1">
                  <a:solidFill>
                    <a:srgbClr val="B45F07"/>
                  </a:solidFill>
                </a:rPr>
                <a:t>Гротеск – сильное преувеличение</a:t>
              </a:r>
              <a:r>
                <a:rPr lang="ru-RU" sz="2800">
                  <a:solidFill>
                    <a:srgbClr val="B45F07"/>
                  </a:solidFill>
                </a:rPr>
                <a:t>.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800" b="1" i="1">
                  <a:solidFill>
                    <a:srgbClr val="B45F07"/>
                  </a:solidFill>
                </a:rPr>
                <a:t>«только мёртвый спокойствию рад»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В. Суриков «Утро стрелецкой казни»</a:t>
            </a:r>
            <a:endParaRPr lang="ru-RU" sz="3200" dirty="0">
              <a:solidFill>
                <a:srgbClr val="C00000"/>
              </a:solidFill>
            </a:endParaRPr>
          </a:p>
        </p:txBody>
      </p:sp>
      <p:grpSp>
        <p:nvGrpSpPr>
          <p:cNvPr id="6" name="Содержимое 5"/>
          <p:cNvGrpSpPr>
            <a:grpSpLocks noGrp="1"/>
          </p:cNvGrpSpPr>
          <p:nvPr/>
        </p:nvGrpSpPr>
        <p:grpSpPr bwMode="auto">
          <a:xfrm>
            <a:off x="4181475" y="1517650"/>
            <a:ext cx="3975100" cy="5138738"/>
            <a:chOff x="2634" y="956"/>
            <a:chExt cx="2504" cy="3237"/>
          </a:xfrm>
        </p:grpSpPr>
        <p:pic>
          <p:nvPicPr>
            <p:cNvPr id="27652" name="Содержимое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34" y="956"/>
              <a:ext cx="2504" cy="3237"/>
            </a:xfrm>
            <a:prstGeom prst="rect">
              <a:avLst/>
            </a:prstGeom>
            <a:noFill/>
          </p:spPr>
        </p:pic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2688" y="1008"/>
              <a:ext cx="2397" cy="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1000">
                  <a:solidFill>
                    <a:srgbClr val="48365A"/>
                  </a:solidFill>
                </a:rPr>
                <a:t>Казни стрельцов начались в Москве 10 октября 1698 года по приказу московского царя Петра I[1][2]. Всего было казнено около 2000 стрельцов. Пятерым стрельцам Петр І отрубил головы лично.[3][4][5]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endParaRPr lang="ru-RU" sz="1000">
                <a:solidFill>
                  <a:srgbClr val="48365A"/>
                </a:solidFill>
              </a:endParaRP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1000">
                  <a:solidFill>
                    <a:srgbClr val="48365A"/>
                  </a:solidFill>
                </a:rPr>
                <a:t>О массовых пытках и казнях стрельцов, в том числе и с личным участием царя Петра І, пишут многие историки.[6][7][8].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endParaRPr lang="ru-RU" sz="1000">
                <a:solidFill>
                  <a:srgbClr val="48365A"/>
                </a:solidFill>
              </a:endParaRP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1000">
                  <a:solidFill>
                    <a:srgbClr val="48365A"/>
                  </a:solidFill>
                </a:rPr>
                <a:t>Российский историк Николай Костомаров так описывает казни стрельцов и членов их семей: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endParaRPr lang="ru-RU" sz="1000">
                <a:solidFill>
                  <a:srgbClr val="48365A"/>
                </a:solidFill>
              </a:endParaRP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1000">
                  <a:solidFill>
                    <a:srgbClr val="48365A"/>
                  </a:solidFill>
                </a:rPr>
                <a:t>Снова потом происходили пытки, мучили, между прочим, разных стрелецких жен, а с 11 октября до 21 в Москве ежедневно были казни; четверым на Красной площади ломали руки и ноги колесами, другим рубили головы; большинство вешали. Так погибло 772 человека, из них 17 октября 109ти человекам отрубили головы в Преображенском селе. Этим занимались, по приказанию царя, бояре и думные люди, а сам царь, сидя на лошади, смотрел на это зрелище. В разные дни под Новодевичьим монастырем повесили 195 человек прямо перед кельями царевны Софьи, а троим из них, висевшим под самыми окнами, дали в руки бумагу в виде челобитных. Последние казни над стрельцами совершены были в феврале 1699 года.</a:t>
              </a:r>
            </a:p>
          </p:txBody>
        </p:sp>
      </p:grpSp>
      <p:pic>
        <p:nvPicPr>
          <p:cNvPr id="27655" name="Picture 2" descr="C:\Documents and Settings\Администратор\Рабочий стол\S5_b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4000500"/>
            <a:ext cx="3657600" cy="2008188"/>
          </a:xfrm>
        </p:spPr>
      </p:pic>
      <p:grpSp>
        <p:nvGrpSpPr>
          <p:cNvPr id="8" name="TextBox 7"/>
          <p:cNvGrpSpPr>
            <a:grpSpLocks/>
          </p:cNvGrpSpPr>
          <p:nvPr/>
        </p:nvGrpSpPr>
        <p:grpSpPr bwMode="auto">
          <a:xfrm>
            <a:off x="774700" y="1700213"/>
            <a:ext cx="3095625" cy="1371600"/>
            <a:chOff x="488" y="1071"/>
            <a:chExt cx="1950" cy="864"/>
          </a:xfrm>
        </p:grpSpPr>
        <p:pic>
          <p:nvPicPr>
            <p:cNvPr id="27656" name="TextBox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8" y="1071"/>
              <a:ext cx="1950" cy="864"/>
            </a:xfrm>
            <a:prstGeom prst="rect">
              <a:avLst/>
            </a:prstGeom>
            <a:noFill/>
          </p:spPr>
        </p:pic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540" y="1125"/>
              <a:ext cx="1845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>
                  <a:solidFill>
                    <a:srgbClr val="C00000"/>
                  </a:solidFill>
                </a:rPr>
                <a:t>Во все времена судьба сыновей и мужей – погибать , матерей – их оплакивать.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C000"/>
                </a:solidFill>
              </a:rPr>
              <a:t>болезненность</a:t>
            </a:r>
            <a:endParaRPr lang="ru-RU" dirty="0">
              <a:solidFill>
                <a:srgbClr val="FFC000"/>
              </a:solidFill>
            </a:endParaRPr>
          </a:p>
        </p:txBody>
      </p:sp>
      <p:grpSp>
        <p:nvGrpSpPr>
          <p:cNvPr id="3" name="Содержимое 2"/>
          <p:cNvGrpSpPr>
            <a:grpSpLocks noGrp="1"/>
          </p:cNvGrpSpPr>
          <p:nvPr/>
        </p:nvGrpSpPr>
        <p:grpSpPr bwMode="auto">
          <a:xfrm>
            <a:off x="371475" y="1517650"/>
            <a:ext cx="3829050" cy="4694238"/>
            <a:chOff x="234" y="956"/>
            <a:chExt cx="2412" cy="2957"/>
          </a:xfrm>
        </p:grpSpPr>
        <p:pic>
          <p:nvPicPr>
            <p:cNvPr id="28676" name="Содержимое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956"/>
              <a:ext cx="2412" cy="2957"/>
            </a:xfrm>
            <a:prstGeom prst="rect">
              <a:avLst/>
            </a:prstGeom>
            <a:noFill/>
          </p:spPr>
        </p:pic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88" y="1008"/>
              <a:ext cx="2304" cy="2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2400">
                  <a:solidFill>
                    <a:srgbClr val="FFC000"/>
                  </a:solidFill>
                </a:rPr>
                <a:t>Тихо льётся тихий Дон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FFC000"/>
                  </a:solidFill>
                </a:rPr>
                <a:t>Жёлтый месяц входит в дом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FFC000"/>
                  </a:solidFill>
                </a:rPr>
                <a:t>Входит в шапке набекрень,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FFC000"/>
                  </a:solidFill>
                </a:rPr>
                <a:t>Видит жёлтый месяц тень.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FFC000"/>
                  </a:solidFill>
                </a:rPr>
                <a:t>Эта женщина больна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FFC000"/>
                  </a:solidFill>
                </a:rPr>
                <a:t>Эта женщина одна…</a:t>
              </a:r>
            </a:p>
          </p:txBody>
        </p:sp>
      </p:grpSp>
      <p:pic>
        <p:nvPicPr>
          <p:cNvPr id="28679" name="Picture 2" descr="C:\Documents and Settings\Администратор\Рабочий стол\inmyroo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75163" y="1600200"/>
            <a:ext cx="324167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25" cy="153987"/>
          </a:xfrm>
        </p:spPr>
        <p:txBody>
          <a:bodyPr/>
          <a:lstStyle/>
          <a:p>
            <a:endParaRPr lang="ru-RU" sz="2800" smtClean="0"/>
          </a:p>
        </p:txBody>
      </p:sp>
      <p:grpSp>
        <p:nvGrpSpPr>
          <p:cNvPr id="6" name="Содержимое 5"/>
          <p:cNvGrpSpPr>
            <a:grpSpLocks noGrp="1"/>
          </p:cNvGrpSpPr>
          <p:nvPr/>
        </p:nvGrpSpPr>
        <p:grpSpPr bwMode="auto">
          <a:xfrm>
            <a:off x="414338" y="841375"/>
            <a:ext cx="3786187" cy="5175250"/>
            <a:chOff x="261" y="530"/>
            <a:chExt cx="2385" cy="3260"/>
          </a:xfrm>
        </p:grpSpPr>
        <p:pic>
          <p:nvPicPr>
            <p:cNvPr id="29698" name="Содержимое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1" y="530"/>
              <a:ext cx="2385" cy="3260"/>
            </a:xfrm>
            <a:prstGeom prst="rect">
              <a:avLst/>
            </a:prstGeom>
            <a:noFill/>
          </p:spPr>
        </p:pic>
        <p:sp>
          <p:nvSpPr>
            <p:cNvPr id="29699" name="Text Box 3"/>
            <p:cNvSpPr txBox="1">
              <a:spLocks noChangeArrowheads="1"/>
            </p:cNvSpPr>
            <p:nvPr/>
          </p:nvSpPr>
          <p:spPr bwMode="auto">
            <a:xfrm>
              <a:off x="315" y="585"/>
              <a:ext cx="2277" cy="3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2400">
                  <a:solidFill>
                    <a:srgbClr val="674D26"/>
                  </a:solidFill>
                </a:rPr>
                <a:t>Героиня на грани безумия. Обращается к себе. Старается что-то предпринять. Силы уходят , наступает оцепенение и покорное ожидание гибели. Из её уст льются тихие колыбельные строчки.</a:t>
              </a:r>
              <a:endParaRPr lang="ru-RU" sz="2600">
                <a:solidFill>
                  <a:srgbClr val="674D26"/>
                </a:solidFill>
              </a:endParaRPr>
            </a:p>
          </p:txBody>
        </p:sp>
      </p:grpSp>
      <p:grpSp>
        <p:nvGrpSpPr>
          <p:cNvPr id="7" name="Содержимое 6"/>
          <p:cNvGrpSpPr>
            <a:grpSpLocks noGrp="1"/>
          </p:cNvGrpSpPr>
          <p:nvPr/>
        </p:nvGrpSpPr>
        <p:grpSpPr bwMode="auto">
          <a:xfrm>
            <a:off x="4200525" y="841375"/>
            <a:ext cx="3833813" cy="5175250"/>
            <a:chOff x="2646" y="530"/>
            <a:chExt cx="2415" cy="3260"/>
          </a:xfrm>
        </p:grpSpPr>
        <p:pic>
          <p:nvPicPr>
            <p:cNvPr id="29701" name="Содержимое 6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46" y="530"/>
              <a:ext cx="2415" cy="3260"/>
            </a:xfrm>
            <a:prstGeom prst="rect">
              <a:avLst/>
            </a:prstGeom>
            <a:noFill/>
          </p:spPr>
        </p:pic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2700" y="585"/>
              <a:ext cx="2307" cy="3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2400">
                  <a:solidFill>
                    <a:srgbClr val="B45F07"/>
                  </a:solidFill>
                </a:rPr>
                <a:t>Легкие летят недели,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Что случилось, не пойму.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Как тебе , сынок, в тюрьму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Ночи белые глядели,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Как они опять глядят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Ястребиным  жарким оком,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О твоём кресте высоком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2400">
                  <a:solidFill>
                    <a:srgbClr val="B45F07"/>
                  </a:solidFill>
                </a:rPr>
                <a:t>И о смерти говорят.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Заголовок 5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3250" y="2687638"/>
            <a:ext cx="8339138" cy="1543050"/>
          </a:xfrm>
        </p:spPr>
      </p:pic>
      <p:grpSp>
        <p:nvGrpSpPr>
          <p:cNvPr id="7" name="Текст 6"/>
          <p:cNvGrpSpPr>
            <a:grpSpLocks noGrp="1"/>
          </p:cNvGrpSpPr>
          <p:nvPr/>
        </p:nvGrpSpPr>
        <p:grpSpPr bwMode="auto">
          <a:xfrm>
            <a:off x="774700" y="774700"/>
            <a:ext cx="6796088" cy="1090613"/>
            <a:chOff x="488" y="488"/>
            <a:chExt cx="4281" cy="687"/>
          </a:xfrm>
        </p:grpSpPr>
        <p:pic>
          <p:nvPicPr>
            <p:cNvPr id="30722" name="Текст 6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8" y="488"/>
              <a:ext cx="4281" cy="687"/>
            </a:xfrm>
            <a:prstGeom prst="rect">
              <a:avLst/>
            </a:prstGeom>
            <a:noFill/>
          </p:spPr>
        </p:pic>
        <p:sp>
          <p:nvSpPr>
            <p:cNvPr id="30723" name="Text Box 3"/>
            <p:cNvSpPr txBox="1">
              <a:spLocks noChangeArrowheads="1"/>
            </p:cNvSpPr>
            <p:nvPr/>
          </p:nvSpPr>
          <p:spPr bwMode="auto">
            <a:xfrm>
              <a:off x="540" y="540"/>
              <a:ext cx="417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0" rIns="45720" bIns="0" anchor="b"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5400">
                  <a:solidFill>
                    <a:srgbClr val="FF0000"/>
                  </a:solidFill>
                </a:rPr>
                <a:t>приговор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Распятие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Отцу сказал: «Почто Меня оставил!»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А матери: «О, не рыдай Мене…»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751" name="Picture 2" descr="C:\Documents and Settings\Администратор\Рабочий стол\ib102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75" y="1857375"/>
            <a:ext cx="3176588" cy="4071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 урока: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Проанализировать содержание поэмы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через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художественную ткань текста.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Показать, как исполнена поэмой гражданская и поэтическая миссия Анны Ахматовой;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как история страны преломляется и отражается в её творчестве и биографии.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Не рыдай Мене, </a:t>
            </a:r>
            <a:r>
              <a:rPr lang="ru-RU" sz="3600" dirty="0" err="1" smtClean="0">
                <a:solidFill>
                  <a:srgbClr val="FF0000"/>
                </a:solidFill>
              </a:rPr>
              <a:t>Мати</a:t>
            </a:r>
            <a:r>
              <a:rPr lang="ru-RU" sz="3600" dirty="0" smtClean="0">
                <a:solidFill>
                  <a:srgbClr val="FF0000"/>
                </a:solidFill>
              </a:rPr>
              <a:t>,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во гробе </a:t>
            </a:r>
            <a:r>
              <a:rPr lang="ru-RU" sz="3600" dirty="0" err="1" smtClean="0">
                <a:solidFill>
                  <a:srgbClr val="FF0000"/>
                </a:solidFill>
              </a:rPr>
              <a:t>зрящия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32772" name="Picture 2" descr="C:\Documents and Settings\Администратор\Рабочий стол\1006046-6046_1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7538" y="1943100"/>
            <a:ext cx="3336925" cy="3840163"/>
          </a:xfrm>
        </p:spPr>
      </p:pic>
      <p:pic>
        <p:nvPicPr>
          <p:cNvPr id="32773" name="Picture 3" descr="C:\Documents and Settings\Администратор\Рабочий стол\wladimir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52938" y="1957388"/>
            <a:ext cx="3286125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313" y="0"/>
            <a:ext cx="6650037" cy="1444625"/>
          </a:xfrm>
        </p:spPr>
      </p:pic>
      <p:pic>
        <p:nvPicPr>
          <p:cNvPr id="33794" name="Picture 3" descr="C:\Documents and Settings\Администратор\Рабочий стол\Anna_Achmatowa_1950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5" y="1571625"/>
            <a:ext cx="2476500" cy="3243263"/>
          </a:xfrm>
        </p:spPr>
      </p:pic>
      <p:pic>
        <p:nvPicPr>
          <p:cNvPr id="33795" name="Picture 4" descr="C:\Documents and Settings\Администратор\Рабочий стол\med_gallery_2_6_245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38" y="1571625"/>
            <a:ext cx="29432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2" descr="C:\Documents and Settings\Администратор\Рабочий стол\05-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00" y="3000375"/>
            <a:ext cx="27146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Заголовок 3"/>
          <p:cNvGrpSpPr>
            <a:grpSpLocks noGrp="1"/>
          </p:cNvGrpSpPr>
          <p:nvPr/>
        </p:nvGrpSpPr>
        <p:grpSpPr bwMode="auto">
          <a:xfrm>
            <a:off x="371475" y="-85725"/>
            <a:ext cx="7639050" cy="1743075"/>
            <a:chOff x="234" y="-54"/>
            <a:chExt cx="4812" cy="1098"/>
          </a:xfrm>
        </p:grpSpPr>
        <p:pic>
          <p:nvPicPr>
            <p:cNvPr id="34817" name="Заголовок 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-54"/>
              <a:ext cx="4812" cy="1098"/>
            </a:xfrm>
            <a:prstGeom prst="rect">
              <a:avLst/>
            </a:prstGeom>
            <a:noFill/>
          </p:spPr>
        </p:pic>
        <p:sp>
          <p:nvSpPr>
            <p:cNvPr id="34818" name="Text Box 2"/>
            <p:cNvSpPr txBox="1">
              <a:spLocks noChangeArrowheads="1"/>
            </p:cNvSpPr>
            <p:nvPr/>
          </p:nvSpPr>
          <p:spPr bwMode="auto">
            <a:xfrm>
              <a:off x="288" y="0"/>
              <a:ext cx="4704" cy="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 anchor="ctr"/>
            <a:lstStyle/>
            <a:p>
              <a:pPr algn="ctr"/>
              <a:r>
                <a:rPr lang="ru-RU" sz="2000">
                  <a:solidFill>
                    <a:srgbClr val="FF0000"/>
                  </a:solidFill>
                </a:rPr>
                <a:t>Нет, и не под чуждым небосводом,</a:t>
              </a:r>
              <a:br>
                <a:rPr lang="ru-RU" sz="2000">
                  <a:solidFill>
                    <a:srgbClr val="FF0000"/>
                  </a:solidFill>
                </a:rPr>
              </a:br>
              <a:r>
                <a:rPr lang="ru-RU" sz="2000">
                  <a:solidFill>
                    <a:srgbClr val="FF0000"/>
                  </a:solidFill>
                </a:rPr>
                <a:t>и не под защитой чуждых крыл. – </a:t>
              </a:r>
              <a:br>
                <a:rPr lang="ru-RU" sz="2000">
                  <a:solidFill>
                    <a:srgbClr val="FF0000"/>
                  </a:solidFill>
                </a:rPr>
              </a:br>
              <a:r>
                <a:rPr lang="ru-RU" sz="2000">
                  <a:solidFill>
                    <a:srgbClr val="FF0000"/>
                  </a:solidFill>
                </a:rPr>
                <a:t>Я была тогда с моим народом.</a:t>
              </a:r>
              <a:br>
                <a:rPr lang="ru-RU" sz="2000">
                  <a:solidFill>
                    <a:srgbClr val="FF0000"/>
                  </a:solidFill>
                </a:rPr>
              </a:br>
              <a:r>
                <a:rPr lang="ru-RU" sz="2000">
                  <a:solidFill>
                    <a:srgbClr val="FF0000"/>
                  </a:solidFill>
                </a:rPr>
                <a:t>Там, где мой народ, к несчастью, был</a:t>
              </a:r>
              <a:r>
                <a:rPr lang="ru-RU" sz="2000">
                  <a:solidFill>
                    <a:srgbClr val="000000"/>
                  </a:solidFill>
                </a:rPr>
                <a:t>.</a:t>
              </a:r>
              <a:r>
                <a:rPr lang="ru-RU" sz="2500">
                  <a:solidFill>
                    <a:srgbClr val="000000"/>
                  </a:solidFill>
                </a:rPr>
                <a:t/>
              </a:r>
              <a:br>
                <a:rPr lang="ru-RU" sz="2500">
                  <a:solidFill>
                    <a:srgbClr val="000000"/>
                  </a:solidFill>
                </a:rPr>
              </a:br>
              <a:endParaRPr lang="ru-RU" sz="2500">
                <a:solidFill>
                  <a:srgbClr val="000000"/>
                </a:solidFill>
              </a:endParaRPr>
            </a:p>
          </p:txBody>
        </p:sp>
      </p:grp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От традиции реквиема, заупокойной мессы,  возвещающей вечный покой и вечный свет ушедшим из жизни, осталось одно название.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Ахматовский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«Реквием» не даёт ни покоя, ни света. Ни мёртвым, ни живым.             А.С.Крюков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4823" name="Picture 2" descr="C:\Documents and Settings\Администратор\Рабочий стол\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67200" y="2493963"/>
            <a:ext cx="3657600" cy="2738437"/>
          </a:xfrm>
        </p:spPr>
      </p:pic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FF0000"/>
                </a:solidFill>
              </a:rPr>
              <a:t>«</a:t>
            </a:r>
            <a:r>
              <a:rPr lang="ru-RU" sz="3600" dirty="0" smtClean="0">
                <a:solidFill>
                  <a:srgbClr val="FF0000"/>
                </a:solidFill>
              </a:rPr>
              <a:t>Я – голос ваш, жар вашего дыханья,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Я – отраженье вашего лица…»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pSp>
        <p:nvGrpSpPr>
          <p:cNvPr id="6" name="Содержимое 5"/>
          <p:cNvGrpSpPr>
            <a:grpSpLocks noGrp="1"/>
          </p:cNvGrpSpPr>
          <p:nvPr/>
        </p:nvGrpSpPr>
        <p:grpSpPr bwMode="auto">
          <a:xfrm>
            <a:off x="371475" y="1517650"/>
            <a:ext cx="7639050" cy="4694238"/>
            <a:chOff x="234" y="956"/>
            <a:chExt cx="4812" cy="2957"/>
          </a:xfrm>
        </p:grpSpPr>
        <p:pic>
          <p:nvPicPr>
            <p:cNvPr id="35842" name="Содержимое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4" y="956"/>
              <a:ext cx="4812" cy="2957"/>
            </a:xfrm>
            <a:prstGeom prst="rect">
              <a:avLst/>
            </a:prstGeom>
            <a:noFill/>
          </p:spPr>
        </p:pic>
        <p:sp>
          <p:nvSpPr>
            <p:cNvPr id="35843" name="Text Box 3"/>
            <p:cNvSpPr txBox="1">
              <a:spLocks noChangeArrowheads="1"/>
            </p:cNvSpPr>
            <p:nvPr/>
          </p:nvSpPr>
          <p:spPr bwMode="auto">
            <a:xfrm>
              <a:off x="288" y="1008"/>
              <a:ext cx="4704" cy="2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2400">
                  <a:solidFill>
                    <a:srgbClr val="FF0000"/>
                  </a:solidFill>
                </a:rPr>
                <a:t>Когда перелистываешь книгу Ахматовой,вдруг среди скорбных страниц о разлуке, о сиротстве, о бездомности набредёшь на такие стихи,которые убеждают нас, что в жизни и в поэзии этой «бездомной странницы»был Дом,который служил ей во все времена её верным и спасительным прибежищем. Это Дом – Родина , родная русская земля. Этому Дому она с юных лет отдала все свои самые светлые чувства.</a:t>
              </a:r>
            </a:p>
            <a:p>
              <a:pPr marL="419100" indent="-382588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endParaRPr lang="ru-RU" sz="2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Учитель русского языка и литературы: </a:t>
            </a:r>
            <a:r>
              <a:rPr lang="ru-RU" smtClean="0"/>
              <a:t>Новоселова Светлана Юрьевна</a:t>
            </a:r>
          </a:p>
          <a:p>
            <a:r>
              <a:rPr lang="ru-RU" dirty="0" smtClean="0"/>
              <a:t>Школа № 979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Documents and Settings\Администратор\Рабочий стол\i_0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85875"/>
            <a:ext cx="32289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Содержимое 2"/>
          <p:cNvSpPr>
            <a:spLocks noGrp="1"/>
          </p:cNvSpPr>
          <p:nvPr>
            <p:ph type="subTitle" idx="1"/>
          </p:nvPr>
        </p:nvSpPr>
        <p:spPr>
          <a:xfrm>
            <a:off x="3929063" y="2071688"/>
            <a:ext cx="4572000" cy="3571875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</a:rPr>
              <a:t>Я – голос ваш, жар вашего дыханья,</a:t>
            </a:r>
          </a:p>
          <a:p>
            <a:r>
              <a:rPr lang="ru-RU" sz="3200" smtClean="0">
                <a:solidFill>
                  <a:srgbClr val="FF0000"/>
                </a:solidFill>
              </a:rPr>
              <a:t>Я – отраженье вашего лица…</a:t>
            </a:r>
          </a:p>
          <a:p>
            <a:r>
              <a:rPr lang="ru-RU" sz="2400" smtClean="0">
                <a:solidFill>
                  <a:srgbClr val="FF0000"/>
                </a:solidFill>
              </a:rPr>
              <a:t>«Многим»</a:t>
            </a:r>
          </a:p>
          <a:p>
            <a:r>
              <a:rPr lang="ru-RU" sz="2400" smtClean="0">
                <a:solidFill>
                  <a:srgbClr val="FF0000"/>
                </a:solidFill>
              </a:rPr>
              <a:t>1922 год</a:t>
            </a:r>
          </a:p>
          <a:p>
            <a:endParaRPr lang="ru-RU" sz="3200" smtClean="0">
              <a:solidFill>
                <a:srgbClr val="FF0000"/>
              </a:solidFill>
            </a:endParaRPr>
          </a:p>
          <a:p>
            <a:endParaRPr lang="ru-RU" sz="32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Главная молитва – это молитва за Россию.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Дай мне горькие годы недуга,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Задыханья, бессонницу, жар,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Отыми и ребёнка, и друга, и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Таинственный песенный дар –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Так молюсь за Твоей литургией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После стольких томительных дней,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Чтобы туча над тёмной Россией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Стала облаком в сплаве лучей.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«Молитва» 1915 год.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6391" name="Picture 2" descr="C:\Documents and Settings\Администратор\Рабочий стол\817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8638" y="1600200"/>
            <a:ext cx="3514725" cy="4525963"/>
          </a:xfrm>
        </p:spPr>
      </p:pic>
      <p:pic>
        <p:nvPicPr>
          <p:cNvPr id="12" name="v.a.mocart_-_dni_gneva_rekvie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01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Реквием – это :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3" name="Содержимое 2"/>
          <p:cNvGrpSpPr>
            <a:grpSpLocks noGrp="1"/>
          </p:cNvGrpSpPr>
          <p:nvPr/>
        </p:nvGrpSpPr>
        <p:grpSpPr bwMode="auto">
          <a:xfrm>
            <a:off x="554038" y="1560513"/>
            <a:ext cx="3603625" cy="1957387"/>
            <a:chOff x="349" y="983"/>
            <a:chExt cx="2270" cy="1233"/>
          </a:xfrm>
        </p:grpSpPr>
        <p:pic>
          <p:nvPicPr>
            <p:cNvPr id="17412" name="Содержимое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" y="983"/>
              <a:ext cx="2270" cy="1233"/>
            </a:xfrm>
            <a:prstGeom prst="rect">
              <a:avLst/>
            </a:prstGeom>
            <a:noFill/>
          </p:spPr>
        </p:pic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405" y="1035"/>
              <a:ext cx="2160" cy="1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19100" indent="-382588">
                <a:lnSpc>
                  <a:spcPct val="90000"/>
                </a:lnSpc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r>
                <a:rPr lang="ru-RU" sz="3000">
                  <a:solidFill>
                    <a:srgbClr val="771F28"/>
                  </a:solidFill>
                </a:rPr>
                <a:t>Вдохновение, мастерство, труд. А.А.Ахматова</a:t>
              </a:r>
            </a:p>
            <a:p>
              <a:pPr marL="419100" indent="-382588">
                <a:lnSpc>
                  <a:spcPct val="90000"/>
                </a:lnSpc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"/>
              </a:pPr>
              <a:endParaRPr lang="ru-RU" sz="3000">
                <a:solidFill>
                  <a:srgbClr val="771F28"/>
                </a:solidFill>
              </a:endParaRPr>
            </a:p>
          </p:txBody>
        </p:sp>
      </p:grp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«Вечный покой даруй им, Господи» – это заупокойная месса, богослужение по умершему, а также траурное музыкальное произведение.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Большой энциклопедический словарь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7418" name="Picture 3" descr="C:\Documents and Settings\Администратор\Рабочий стол\4800948_axmat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3643313"/>
            <a:ext cx="18034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От традиции реквиема, заупокойной мессы,  возвещающей вечный покой и вечный свет ушедшим из жизни, осталось одно название.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Ахматовский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«Реквием» не даёт ни покоя, ни света. Ни мёртвым, ни живым.             А.С.Крюков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437" name="Picture 2" descr="C:\Documents and Settings\Администратор\Рабочий стол\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67200" y="2493963"/>
            <a:ext cx="3657600" cy="2738437"/>
          </a:xfrm>
        </p:spPr>
      </p:pic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«Посвящение»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C00000"/>
                </a:solidFill>
              </a:rPr>
              <a:t>Перед этим горем гнутся горы,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i="1" dirty="0" smtClean="0">
                <a:solidFill>
                  <a:srgbClr val="C00000"/>
                </a:solidFill>
              </a:rPr>
              <a:t>Не течёт великая река…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И небо скрылось, свившись в свиток; и всякая гора, и остров двинулись с мест своих.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«Откровения Иоанна Богослова» из «Апокалипсиса»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Заголовок 4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0363" y="3340100"/>
            <a:ext cx="6997700" cy="2317750"/>
          </a:xfrm>
        </p:spPr>
      </p:pic>
      <p:grpSp>
        <p:nvGrpSpPr>
          <p:cNvPr id="6" name="Текст 5"/>
          <p:cNvGrpSpPr>
            <a:grpSpLocks noGrp="1"/>
          </p:cNvGrpSpPr>
          <p:nvPr/>
        </p:nvGrpSpPr>
        <p:grpSpPr bwMode="auto">
          <a:xfrm>
            <a:off x="2127250" y="1487488"/>
            <a:ext cx="6315075" cy="1169987"/>
            <a:chOff x="1340" y="937"/>
            <a:chExt cx="3978" cy="737"/>
          </a:xfrm>
        </p:grpSpPr>
        <p:pic>
          <p:nvPicPr>
            <p:cNvPr id="20482" name="Текст 5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40" y="937"/>
              <a:ext cx="3978" cy="737"/>
            </a:xfrm>
            <a:prstGeom prst="rect">
              <a:avLst/>
            </a:prstGeom>
            <a:noFill/>
          </p:spPr>
        </p:pic>
        <p:sp>
          <p:nvSpPr>
            <p:cNvPr id="20483" name="Text Box 3"/>
            <p:cNvSpPr txBox="1">
              <a:spLocks noChangeArrowheads="1"/>
            </p:cNvSpPr>
            <p:nvPr/>
          </p:nvSpPr>
          <p:spPr bwMode="auto">
            <a:xfrm>
              <a:off x="1395" y="990"/>
              <a:ext cx="3870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0" rIns="45720" bIns="0" anchor="b"/>
            <a:lstStyle/>
            <a:p>
              <a: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r>
                <a:rPr lang="ru-RU" sz="5400">
                  <a:solidFill>
                    <a:srgbClr val="C00000"/>
                  </a:solidFill>
                </a:rPr>
                <a:t>Апокалипсис - это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А.С.Крюков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Поэма погружает читателя в бездну ужаса и отчаяния, отнимая всякую надежду. Апокалипсический лик смерти явлён с потрясающей реальностью, спасенья нет.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352</TotalTime>
  <Words>889</Words>
  <Application>Microsoft Office PowerPoint</Application>
  <PresentationFormat>Экран (4:3)</PresentationFormat>
  <Paragraphs>100</Paragraphs>
  <Slides>24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Техническая</vt:lpstr>
      <vt:lpstr>Слайд 1</vt:lpstr>
      <vt:lpstr>Цель урока:</vt:lpstr>
      <vt:lpstr>Слайд 3</vt:lpstr>
      <vt:lpstr>Главная молитва – это молитва за Россию.</vt:lpstr>
      <vt:lpstr>Реквием – это :</vt:lpstr>
      <vt:lpstr>Слайд 6</vt:lpstr>
      <vt:lpstr>«Посвящение»</vt:lpstr>
      <vt:lpstr>Слайд 8</vt:lpstr>
      <vt:lpstr>А.С.Крюков</vt:lpstr>
      <vt:lpstr>А.С.Пушкин</vt:lpstr>
      <vt:lpstr>«Реквием» – это </vt:lpstr>
      <vt:lpstr>Слайд 12</vt:lpstr>
      <vt:lpstr>Родина</vt:lpstr>
      <vt:lpstr>Слайд 14</vt:lpstr>
      <vt:lpstr>В. Суриков «Утро стрелецкой казни»</vt:lpstr>
      <vt:lpstr>болезненность</vt:lpstr>
      <vt:lpstr>Слайд 17</vt:lpstr>
      <vt:lpstr>Слайд 18</vt:lpstr>
      <vt:lpstr>Распятие</vt:lpstr>
      <vt:lpstr>Не рыдай Мене, Мати, во гробе зрящия.</vt:lpstr>
      <vt:lpstr>Слайд 21</vt:lpstr>
      <vt:lpstr>Слайд 22</vt:lpstr>
      <vt:lpstr>«Я – голос ваш, жар вашего дыханья, Я – отраженье вашего лица…» 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народного страдания и скорби в поэме А.А.Ахматовой «Реквием».</dc:title>
  <dc:creator>Zver</dc:creator>
  <cp:lastModifiedBy>Zver</cp:lastModifiedBy>
  <cp:revision>39</cp:revision>
  <dcterms:created xsi:type="dcterms:W3CDTF">2009-12-07T19:08:07Z</dcterms:created>
  <dcterms:modified xsi:type="dcterms:W3CDTF">2010-11-14T17:50:31Z</dcterms:modified>
</cp:coreProperties>
</file>